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2565-7F3D-4715-B628-A5AC7279464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10CA-0924-425C-8E9A-166BF0A8F6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2565-7F3D-4715-B628-A5AC7279464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10CA-0924-425C-8E9A-166BF0A8F6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2565-7F3D-4715-B628-A5AC7279464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10CA-0924-425C-8E9A-166BF0A8F6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2565-7F3D-4715-B628-A5AC7279464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10CA-0924-425C-8E9A-166BF0A8F6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2565-7F3D-4715-B628-A5AC7279464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10CA-0924-425C-8E9A-166BF0A8F6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2565-7F3D-4715-B628-A5AC7279464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10CA-0924-425C-8E9A-166BF0A8F6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2565-7F3D-4715-B628-A5AC7279464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10CA-0924-425C-8E9A-166BF0A8F6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2565-7F3D-4715-B628-A5AC7279464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10CA-0924-425C-8E9A-166BF0A8F6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2565-7F3D-4715-B628-A5AC7279464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10CA-0924-425C-8E9A-166BF0A8F6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2565-7F3D-4715-B628-A5AC7279464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10CA-0924-425C-8E9A-166BF0A8F6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2565-7F3D-4715-B628-A5AC7279464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10CA-0924-425C-8E9A-166BF0A8F6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42565-7F3D-4715-B628-A5AC7279464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10CA-0924-425C-8E9A-166BF0A8F6D8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208823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 Biztonságpolitikai kihívások a 70-es években és napjainkban a Közel-Keleten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080120"/>
          </a:xfrm>
        </p:spPr>
        <p:txBody>
          <a:bodyPr/>
          <a:lstStyle/>
          <a:p>
            <a:r>
              <a:rPr lang="hu-HU" dirty="0" smtClean="0"/>
              <a:t>Dr. Kis-Benedek József c. egyetemi tanár </a:t>
            </a:r>
            <a:endParaRPr lang="hu-HU" dirty="0"/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8640"/>
            <a:ext cx="6429375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Fenyegetések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Irán által kezdett atomháború, vagy amerikai/izraeli döntés Irán megtámadására</a:t>
            </a:r>
            <a:endParaRPr lang="hu-HU" dirty="0"/>
          </a:p>
          <a:p>
            <a:r>
              <a:rPr lang="hu-HU" dirty="0" smtClean="0"/>
              <a:t>Katonai konfliktus Irán szövetségeseivel </a:t>
            </a:r>
            <a:r>
              <a:rPr lang="hu-HU" dirty="0" err="1" smtClean="0"/>
              <a:t>Hezbollah</a:t>
            </a:r>
            <a:r>
              <a:rPr lang="hu-HU" dirty="0" smtClean="0"/>
              <a:t>, PIJ egy Irán elleni támadás következményeként</a:t>
            </a:r>
            <a:endParaRPr lang="hu-HU" dirty="0"/>
          </a:p>
          <a:p>
            <a:r>
              <a:rPr lang="hu-HU" dirty="0" smtClean="0"/>
              <a:t>Békeszerződések megszűnése</a:t>
            </a:r>
          </a:p>
          <a:p>
            <a:r>
              <a:rPr lang="en-US" dirty="0" smtClean="0"/>
              <a:t>I</a:t>
            </a:r>
            <a:r>
              <a:rPr lang="hu-HU" dirty="0" smtClean="0"/>
              <a:t>z</a:t>
            </a:r>
            <a:r>
              <a:rPr lang="en-US" dirty="0" smtClean="0"/>
              <a:t>rae</a:t>
            </a:r>
            <a:r>
              <a:rPr lang="hu-HU" dirty="0" smtClean="0"/>
              <a:t>l diplomáciai elszigetelődése</a:t>
            </a:r>
          </a:p>
          <a:p>
            <a:r>
              <a:rPr lang="hu-HU" dirty="0" smtClean="0"/>
              <a:t>Ellenőrizhetetlen területek Izrael határai mentén</a:t>
            </a:r>
            <a:endParaRPr lang="hu-HU" dirty="0"/>
          </a:p>
          <a:p>
            <a:r>
              <a:rPr lang="hu-HU" dirty="0" smtClean="0"/>
              <a:t>A PH összeomlása, Hamasz megerősödése</a:t>
            </a:r>
          </a:p>
          <a:p>
            <a:r>
              <a:rPr lang="hu-HU" dirty="0" smtClean="0"/>
              <a:t>Erősödő biztonsági kihívások (arab változások miatt).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1, </a:t>
            </a:r>
            <a:r>
              <a:rPr lang="hu-HU" dirty="0" smtClean="0"/>
              <a:t>Lehetséges rezsimváltás Szíriában </a:t>
            </a:r>
            <a:endParaRPr lang="hu-HU" dirty="0"/>
          </a:p>
          <a:p>
            <a:pPr>
              <a:buNone/>
            </a:pPr>
            <a:r>
              <a:rPr lang="en-US" dirty="0"/>
              <a:t>2. </a:t>
            </a:r>
            <a:r>
              <a:rPr lang="hu-HU" dirty="0" smtClean="0"/>
              <a:t>Irán és a szunnita arab államok közötti konfliktus elmélyedése </a:t>
            </a:r>
            <a:endParaRPr lang="hu-HU" dirty="0"/>
          </a:p>
          <a:p>
            <a:pPr>
              <a:buNone/>
            </a:pPr>
            <a:r>
              <a:rPr lang="en-US" dirty="0" smtClean="0"/>
              <a:t>3</a:t>
            </a:r>
            <a:r>
              <a:rPr lang="hu-HU" dirty="0" smtClean="0"/>
              <a:t>.</a:t>
            </a:r>
            <a:r>
              <a:rPr lang="en-US" dirty="0" smtClean="0"/>
              <a:t> </a:t>
            </a:r>
            <a:r>
              <a:rPr lang="hu-HU" dirty="0" smtClean="0"/>
              <a:t>Közös érdekek Törökországgal </a:t>
            </a:r>
            <a:endParaRPr lang="hu-HU" dirty="0"/>
          </a:p>
          <a:p>
            <a:pPr>
              <a:buNone/>
            </a:pPr>
            <a:r>
              <a:rPr lang="en-US" dirty="0"/>
              <a:t>4. </a:t>
            </a:r>
            <a:r>
              <a:rPr lang="hu-HU" dirty="0" smtClean="0"/>
              <a:t>Közös érdekek Egyiptommal.</a:t>
            </a:r>
          </a:p>
          <a:p>
            <a:pPr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hu-HU" dirty="0" smtClean="0"/>
              <a:t>Izrael biztonsági problémáinak nemzetközi elismerése és elfogadása</a:t>
            </a:r>
            <a:endParaRPr lang="hu-HU" dirty="0"/>
          </a:p>
          <a:p>
            <a:pPr>
              <a:buNone/>
            </a:pPr>
            <a:r>
              <a:rPr lang="en-US" dirty="0"/>
              <a:t>6. </a:t>
            </a:r>
            <a:r>
              <a:rPr lang="hu-HU" dirty="0" smtClean="0"/>
              <a:t>Politikai folyamat megújítása a palesztinokkal</a:t>
            </a:r>
            <a:endParaRPr lang="hu-HU" dirty="0"/>
          </a:p>
          <a:p>
            <a:pPr>
              <a:buNone/>
            </a:pPr>
            <a:r>
              <a:rPr lang="en-US" dirty="0"/>
              <a:t>7. </a:t>
            </a:r>
            <a:r>
              <a:rPr lang="en-US" dirty="0" smtClean="0"/>
              <a:t>Energ</a:t>
            </a:r>
            <a:r>
              <a:rPr lang="hu-HU" dirty="0" err="1" smtClean="0"/>
              <a:t>ia</a:t>
            </a:r>
            <a:r>
              <a:rPr lang="hu-HU" dirty="0" smtClean="0"/>
              <a:t> függetlenség.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/>
          <a:lstStyle/>
          <a:p>
            <a:r>
              <a:rPr lang="hu-HU" dirty="0" smtClean="0"/>
              <a:t>KÖSZÖNÖM A FIGYELMET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Főbb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1, Regionális helyzet a Jóm Kippúr háború                   előtt és után</a:t>
            </a:r>
            <a:endParaRPr lang="hu-HU" dirty="0"/>
          </a:p>
          <a:p>
            <a:r>
              <a:rPr lang="en-US" dirty="0"/>
              <a:t>2, </a:t>
            </a:r>
            <a:r>
              <a:rPr lang="hu-HU" dirty="0" smtClean="0"/>
              <a:t>A Jóm Kippúr háború tanulságai</a:t>
            </a:r>
            <a:endParaRPr lang="hu-HU" dirty="0"/>
          </a:p>
          <a:p>
            <a:r>
              <a:rPr lang="en-US" dirty="0"/>
              <a:t>3, </a:t>
            </a:r>
            <a:r>
              <a:rPr lang="hu-HU" dirty="0" smtClean="0"/>
              <a:t>A régió biztonsági helyzete </a:t>
            </a:r>
          </a:p>
          <a:p>
            <a:r>
              <a:rPr lang="en-US" dirty="0" smtClean="0"/>
              <a:t>4</a:t>
            </a:r>
            <a:r>
              <a:rPr lang="en-US" dirty="0"/>
              <a:t>, </a:t>
            </a:r>
            <a:r>
              <a:rPr lang="hu-HU" dirty="0" smtClean="0"/>
              <a:t>Mai fenyegetések Izrael Állam számára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hu-HU" sz="3200" dirty="0" smtClean="0"/>
              <a:t>Regionális helyzet a Jóm Kippúr háború                   előtt és után</a:t>
            </a:r>
            <a:br>
              <a:rPr lang="hu-HU" sz="3200" dirty="0" smtClean="0"/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1948: Arab-izraeli háború (polgárháború - regionális háború) – megállapodás (</a:t>
            </a:r>
            <a:r>
              <a:rPr lang="en-US" dirty="0"/>
              <a:t>Armistice </a:t>
            </a:r>
            <a:r>
              <a:rPr lang="en-US" dirty="0" smtClean="0"/>
              <a:t>Agreement</a:t>
            </a:r>
            <a:r>
              <a:rPr lang="hu-HU" dirty="0" smtClean="0"/>
              <a:t>) 1949-ben: Izrael, Egyiptom, Szíria, Jordánia, Libanon között. Határ: </a:t>
            </a:r>
            <a:r>
              <a:rPr lang="hu-HU" dirty="0" err="1" smtClean="0"/>
              <a:t>Green</a:t>
            </a:r>
            <a:r>
              <a:rPr lang="hu-HU" dirty="0" smtClean="0"/>
              <a:t> Line.</a:t>
            </a:r>
          </a:p>
          <a:p>
            <a:r>
              <a:rPr lang="hu-HU" dirty="0" smtClean="0"/>
              <a:t>1950-60: számos összetűzés Izrael és a </a:t>
            </a:r>
            <a:r>
              <a:rPr lang="hu-HU" dirty="0" err="1" smtClean="0"/>
              <a:t>Sínai</a:t>
            </a:r>
            <a:r>
              <a:rPr lang="hu-HU" dirty="0" smtClean="0"/>
              <a:t> félszigetről valamint Jordániából beszivárgott arab gerillák között.</a:t>
            </a:r>
          </a:p>
          <a:p>
            <a:r>
              <a:rPr lang="hu-HU" dirty="0" smtClean="0"/>
              <a:t>1956. Szuezi válság: Izrael, UK, </a:t>
            </a:r>
            <a:r>
              <a:rPr lang="hu-HU" dirty="0" err="1" smtClean="0"/>
              <a:t>Fr</a:t>
            </a:r>
            <a:r>
              <a:rPr lang="hu-HU" dirty="0" smtClean="0"/>
              <a:t>. Izraelt az USA és a </a:t>
            </a:r>
            <a:r>
              <a:rPr lang="hu-HU" dirty="0" err="1" smtClean="0"/>
              <a:t>Szu</a:t>
            </a:r>
            <a:r>
              <a:rPr lang="hu-HU" dirty="0" smtClean="0"/>
              <a:t>. a </a:t>
            </a:r>
            <a:r>
              <a:rPr lang="hu-HU" dirty="0" err="1" smtClean="0"/>
              <a:t>Sínai</a:t>
            </a:r>
            <a:r>
              <a:rPr lang="hu-HU" dirty="0" smtClean="0"/>
              <a:t> félsziget elhagyására kényszerítette. </a:t>
            </a:r>
            <a:r>
              <a:rPr lang="en-US" dirty="0" smtClean="0"/>
              <a:t> 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Regionális helyzet a Jóm Kippúr háború előtt és után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1967: a hat napos háború. Izrael, Egyiptom, Jordánia, Szíria. Támogatja az arabokat: Irak, Szaúd-Arábia, Algéria, Kuvait. Következmény: Izrael elfoglalja a </a:t>
            </a:r>
            <a:r>
              <a:rPr lang="hu-HU" dirty="0" err="1" smtClean="0"/>
              <a:t>Golán</a:t>
            </a:r>
            <a:r>
              <a:rPr lang="hu-HU" dirty="0" smtClean="0"/>
              <a:t> fennsíkot, a </a:t>
            </a:r>
            <a:r>
              <a:rPr lang="hu-HU" dirty="0" err="1" smtClean="0"/>
              <a:t>Sínai</a:t>
            </a:r>
            <a:r>
              <a:rPr lang="hu-HU" dirty="0" smtClean="0"/>
              <a:t> félszigetet és Ciszjordániát + K. Jeruzsálemet. </a:t>
            </a:r>
          </a:p>
          <a:p>
            <a:r>
              <a:rPr lang="hu-HU" dirty="0" smtClean="0"/>
              <a:t>Biztonsági dilemma: hogyan lépjenek fel a támadások ellen. Döntés: nyitott hidak politikája. 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Regionális helyzet a Jóm Kippúr háború előtt és után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1971-82: számos összetűzés (esetenként háború) a palesztinokkal Dél-Libanonban (</a:t>
            </a:r>
            <a:r>
              <a:rPr lang="hu-HU" dirty="0" err="1" smtClean="0"/>
              <a:t>Litáni</a:t>
            </a:r>
            <a:r>
              <a:rPr lang="hu-HU" dirty="0" smtClean="0"/>
              <a:t> hadművelet). Biztonsági övezet 2000-ig.</a:t>
            </a:r>
          </a:p>
          <a:p>
            <a:r>
              <a:rPr lang="hu-HU" dirty="0" smtClean="0"/>
              <a:t>1987-93 Első Intifáda.</a:t>
            </a:r>
          </a:p>
          <a:p>
            <a:r>
              <a:rPr lang="hu-HU" dirty="0" smtClean="0"/>
              <a:t>2000-2005-ig Második Intifáda</a:t>
            </a:r>
          </a:p>
          <a:p>
            <a:r>
              <a:rPr lang="hu-HU" dirty="0" smtClean="0"/>
              <a:t>2006 Libanoni háború</a:t>
            </a:r>
          </a:p>
          <a:p>
            <a:r>
              <a:rPr lang="hu-HU" dirty="0" smtClean="0"/>
              <a:t>2008 </a:t>
            </a:r>
            <a:r>
              <a:rPr lang="hu-HU" dirty="0" err="1" smtClean="0"/>
              <a:t>Operation</a:t>
            </a:r>
            <a:r>
              <a:rPr lang="hu-HU" dirty="0" smtClean="0"/>
              <a:t> </a:t>
            </a:r>
            <a:r>
              <a:rPr lang="hu-HU" dirty="0" err="1" smtClean="0"/>
              <a:t>Cast</a:t>
            </a:r>
            <a:r>
              <a:rPr lang="hu-HU" dirty="0" smtClean="0"/>
              <a:t> Lead Hamasz</a:t>
            </a:r>
          </a:p>
          <a:p>
            <a:r>
              <a:rPr lang="hu-HU" dirty="0" smtClean="0"/>
              <a:t>2012 </a:t>
            </a:r>
            <a:r>
              <a:rPr lang="hu-HU" dirty="0" err="1" smtClean="0"/>
              <a:t>Operation</a:t>
            </a:r>
            <a:r>
              <a:rPr lang="hu-HU" dirty="0" smtClean="0"/>
              <a:t> </a:t>
            </a:r>
            <a:r>
              <a:rPr lang="hu-HU" dirty="0" err="1" smtClean="0"/>
              <a:t>Pillar</a:t>
            </a:r>
            <a:r>
              <a:rPr lang="hu-HU" dirty="0" smtClean="0"/>
              <a:t> of </a:t>
            </a:r>
            <a:r>
              <a:rPr lang="hu-HU" dirty="0" err="1" smtClean="0"/>
              <a:t>Defence</a:t>
            </a:r>
            <a:r>
              <a:rPr lang="hu-HU" dirty="0" smtClean="0"/>
              <a:t> Gáza. </a:t>
            </a:r>
          </a:p>
          <a:p>
            <a:r>
              <a:rPr lang="hu-HU" dirty="0" smtClean="0"/>
              <a:t>2014 Harmadik Intifáda??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Jóm Kippúr háború, globális és regionális tényezők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Hidegháború, Kelet-Nyugat szembenállás és ennek hatása a Közel-Keletre</a:t>
            </a:r>
          </a:p>
          <a:p>
            <a:r>
              <a:rPr lang="hu-HU" sz="2000" dirty="0" smtClean="0"/>
              <a:t>Szovjet globális politika: enyhülés három fronton: USA, Európa, Ázsia</a:t>
            </a:r>
          </a:p>
          <a:p>
            <a:r>
              <a:rPr lang="hu-HU" sz="2000" dirty="0" smtClean="0"/>
              <a:t>Szovjet politika a KK irányában: (stratégia, gazdaság, politika, ideológia). Déli szárny védelme, USA Flotta ellensúlyozása a Földközi tengeren). </a:t>
            </a:r>
          </a:p>
          <a:p>
            <a:pPr lvl="0"/>
            <a:r>
              <a:rPr lang="hu-HU" sz="2000" dirty="0" smtClean="0"/>
              <a:t>Szovjet jelenlét: Szudánban, Jemenben, Szomáliában, Algériában és Irakban. </a:t>
            </a:r>
          </a:p>
          <a:p>
            <a:pPr lvl="0"/>
            <a:r>
              <a:rPr lang="hu-HU" sz="2000" dirty="0" smtClean="0"/>
              <a:t>Arab-izraeli konfliktus szovjet kezelése</a:t>
            </a:r>
          </a:p>
          <a:p>
            <a:pPr lvl="0"/>
            <a:r>
              <a:rPr lang="hu-HU" sz="2000" dirty="0" smtClean="0"/>
              <a:t>A hat napos háború hatása</a:t>
            </a:r>
          </a:p>
          <a:p>
            <a:pPr lvl="0"/>
            <a:r>
              <a:rPr lang="hu-HU" sz="2000" dirty="0" smtClean="0"/>
              <a:t>67-es arab vereség, arab önkritika</a:t>
            </a:r>
          </a:p>
          <a:p>
            <a:pPr lvl="0"/>
            <a:r>
              <a:rPr lang="hu-HU" sz="2000" dirty="0" smtClean="0"/>
              <a:t>Nasszerizmus hanyatlása, olajháború</a:t>
            </a:r>
          </a:p>
          <a:p>
            <a:pPr lvl="0"/>
            <a:r>
              <a:rPr lang="hu-HU" sz="2000" dirty="0" smtClean="0"/>
              <a:t>Egyiptomi-szaúdi hatalmi versengések</a:t>
            </a:r>
          </a:p>
          <a:p>
            <a:r>
              <a:rPr lang="hu-HU" sz="2000" dirty="0" smtClean="0"/>
              <a:t>Militarizáció</a:t>
            </a:r>
            <a:endParaRPr lang="hu-H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2, </a:t>
            </a:r>
            <a:r>
              <a:rPr lang="hu-HU" dirty="0" smtClean="0"/>
              <a:t>A Jóm Kippúr háború tanulságai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Okok: arab elkeseredettség, amerikai nyomás 67 után, izraeli megelégedettség (önteltség).</a:t>
            </a:r>
          </a:p>
          <a:p>
            <a:r>
              <a:rPr lang="hu-HU" dirty="0" smtClean="0"/>
              <a:t>Hírszerzési hibák</a:t>
            </a:r>
          </a:p>
          <a:p>
            <a:r>
              <a:rPr lang="hu-HU" dirty="0" smtClean="0"/>
              <a:t>Tanulságok: korai riasztás, éberség, stratégiai mélység, védhető határok, USA kapcsolat, elszigeteltség elkerülése, legrosszabb helyzetre való felkészülés.</a:t>
            </a:r>
          </a:p>
          <a:p>
            <a:r>
              <a:rPr lang="hu-HU" dirty="0" smtClean="0"/>
              <a:t>Következmény: doktrínaváltás:  stratégiai szinten védelem, taktikai szinten támadás. </a:t>
            </a:r>
          </a:p>
          <a:p>
            <a:r>
              <a:rPr lang="hu-HU" dirty="0" smtClean="0"/>
              <a:t>Háború áthelyezése a túloldalra, minőségi fölény, korszerű fegyverek, kis létszámú állandó hadsereg, gyors riasztással. 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Negyedik generációs hadviselés.</a:t>
            </a:r>
          </a:p>
          <a:p>
            <a:pPr>
              <a:buNone/>
            </a:pPr>
            <a:r>
              <a:rPr lang="hu-HU" dirty="0" smtClean="0"/>
              <a:t>    Lényege:</a:t>
            </a:r>
          </a:p>
          <a:p>
            <a:r>
              <a:rPr lang="hu-HU" dirty="0" smtClean="0"/>
              <a:t>nincsenek szabályok,</a:t>
            </a:r>
          </a:p>
          <a:p>
            <a:r>
              <a:rPr lang="hu-HU" dirty="0" smtClean="0"/>
              <a:t>háború országon belül folyik, </a:t>
            </a:r>
          </a:p>
          <a:p>
            <a:r>
              <a:rPr lang="hu-HU" dirty="0" smtClean="0"/>
              <a:t>nem állami tényezők ellen harcolnak,</a:t>
            </a:r>
          </a:p>
          <a:p>
            <a:r>
              <a:rPr lang="hu-HU" dirty="0" smtClean="0"/>
              <a:t>nincs győztes és vesztes, végtelen harcok.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3, </a:t>
            </a:r>
            <a:r>
              <a:rPr lang="hu-HU" dirty="0" smtClean="0"/>
              <a:t>A régió biztonsági helyzete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Egyiptomi békeszerződés: 1979</a:t>
            </a:r>
          </a:p>
          <a:p>
            <a:r>
              <a:rPr lang="hu-HU" dirty="0" smtClean="0"/>
              <a:t>Jordán békeszerződés: 1994</a:t>
            </a:r>
          </a:p>
          <a:p>
            <a:r>
              <a:rPr lang="hu-HU" dirty="0" smtClean="0"/>
              <a:t>Mai biztonsági kihívások Izrael számára:</a:t>
            </a:r>
          </a:p>
          <a:p>
            <a:r>
              <a:rPr lang="en-US" dirty="0" err="1" smtClean="0"/>
              <a:t>Ir</a:t>
            </a:r>
            <a:r>
              <a:rPr lang="hu-HU" dirty="0" err="1" smtClean="0"/>
              <a:t>án</a:t>
            </a:r>
            <a:r>
              <a:rPr lang="hu-HU" dirty="0" smtClean="0"/>
              <a:t> atomprogramja</a:t>
            </a:r>
          </a:p>
          <a:p>
            <a:r>
              <a:rPr lang="hu-HU" dirty="0" smtClean="0"/>
              <a:t>Békeszerződés megtartása Egyiptommal és Jordániával, különös tekintettel az arab változásokra</a:t>
            </a:r>
          </a:p>
          <a:p>
            <a:r>
              <a:rPr lang="hu-HU" dirty="0" smtClean="0"/>
              <a:t>Szíriai polgárháború</a:t>
            </a:r>
          </a:p>
          <a:p>
            <a:r>
              <a:rPr lang="hu-HU" dirty="0" smtClean="0"/>
              <a:t>Északi határ biztonsága</a:t>
            </a:r>
          </a:p>
          <a:p>
            <a:r>
              <a:rPr lang="hu-HU" dirty="0" smtClean="0"/>
              <a:t>Palesztinokkal való viszony, tárgyalások felújítása, gázai övezeti kihívás</a:t>
            </a:r>
          </a:p>
          <a:p>
            <a:r>
              <a:rPr lang="hu-HU" dirty="0" smtClean="0"/>
              <a:t>Izrael nemzetközi helyzetének megtartása.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641</Words>
  <Application>Microsoft Macintosh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Office-téma</vt:lpstr>
      <vt:lpstr> Biztonságpolitikai kihívások a 70-es években és napjainkban a Közel-Keleten</vt:lpstr>
      <vt:lpstr>Főbb kérdések</vt:lpstr>
      <vt:lpstr>Regionális helyzet a Jóm Kippúr háború                   előtt és után </vt:lpstr>
      <vt:lpstr>Regionális helyzet a Jóm Kippúr háború előtt és után</vt:lpstr>
      <vt:lpstr>Regionális helyzet a Jóm Kippúr háború előtt és után</vt:lpstr>
      <vt:lpstr>Jóm Kippúr háború, globális és regionális tényezők</vt:lpstr>
      <vt:lpstr>2, A Jóm Kippúr háború tanulságai </vt:lpstr>
      <vt:lpstr>Problémák</vt:lpstr>
      <vt:lpstr>3, A régió biztonsági helyzete  </vt:lpstr>
      <vt:lpstr>Fenyegetések</vt:lpstr>
      <vt:lpstr>Lehetőségek</vt:lpstr>
      <vt:lpstr>KÖSZÖNÖM A FIGYELMET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Biztonságpolitikai kihívások a 70-es években és napjainkban a Közel-Keleten</dc:title>
  <dc:creator>kbj</dc:creator>
  <cp:lastModifiedBy>McBook Pro</cp:lastModifiedBy>
  <cp:revision>11</cp:revision>
  <dcterms:created xsi:type="dcterms:W3CDTF">2013-12-09T15:36:43Z</dcterms:created>
  <dcterms:modified xsi:type="dcterms:W3CDTF">2013-12-11T08:23:05Z</dcterms:modified>
</cp:coreProperties>
</file>